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1170"/>
    <a:srgbClr val="A08B62"/>
    <a:srgbClr val="C1A677"/>
    <a:srgbClr val="C19864"/>
    <a:srgbClr val="D0A96F"/>
    <a:srgbClr val="323232"/>
    <a:srgbClr val="2E312F"/>
    <a:srgbClr val="202D24"/>
    <a:srgbClr val="202C23"/>
    <a:srgbClr val="253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8A99-BF06-6078-381D-BA0AA04D3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65FA4-F230-40EA-8F3E-7B874980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CA100-F46A-EAC7-0023-E2185B4F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4204-E955-F673-A387-1219DE48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0988-84B7-4596-699A-AA7B084F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885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CBF0-5838-F7C4-5668-383CC887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056CC-DF4B-4548-212C-EED26881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0CEFC-1741-5B12-F449-CD86CF8B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D093D-13BD-A730-0B34-B5CDAC14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AF421-CE7E-6541-A4B9-E4EEEF11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9699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A69B2-6EB5-27E5-F39C-5EDFFCFD6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CAE1F-6F22-C960-7A9D-85D5CABBD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F2B2B-014A-932C-D420-FD128F33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4F6D-36C7-0A58-DE1F-65ABCC71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6C89-E376-A77A-13CC-A6544D57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7409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54CD-51CC-68D1-1044-AC4FE243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4994-5541-FD65-7AB7-7AC042603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0FC3-1181-ED52-616D-F8C50EAB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12175-2742-A5D3-637B-1C27FC4C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0622-6126-2827-0C54-1BC16AA6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7824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9467-97A8-EC00-06F4-060F8C50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66E1B-E523-5982-2A6C-B692570EC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0A1AA-FAEA-6ABB-3AB0-12D36DAC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23FFC-20B3-1B7A-6AFC-19FCFA6E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5903-AD7C-753F-3ECE-92118FB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48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4754-0CDC-F8CC-7490-7155AC90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6A2-CCBB-3102-5641-D92D16ACA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0C8B0-154B-D259-FB75-5083C3710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7E266-4F27-1BB9-806E-1DA40ACC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F8D-1A43-5E2D-921C-D74F7A8E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53E74-6614-F360-A675-63B07E7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3241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430-8514-E5E2-931F-31CF6087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C5BE-FBE5-2710-33B5-5237F6449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E1741-77B5-C7B6-9369-16B0E1A47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B0504-20E4-0347-21C7-F4E96D638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3F666-A753-5364-04D6-E9075AE64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FE286-438C-6290-A19E-40C42149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37D49-C353-144D-348F-8D91F3B5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A5814-3569-BD75-D31A-7644EA66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2918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48DA-B28E-3B75-36CE-DEABF878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B0E24-C02C-85BE-0691-F93D5704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251-C4B9-3233-35A7-9BED2161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AD5A8-86C2-51EF-3CF4-9008266E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1074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84EFB-7180-BDFD-1D5F-1B5BE08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FBDEA-C6B3-297A-5F49-EC5B6ED0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300F-EE86-EB12-1688-9D08E111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579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0688-6F85-4C5A-E28C-512A065B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6BA9-43D7-C2A3-E8BE-F1D2110C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E8F7-54E9-AE15-5FEF-1E055FA80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881A3-A6B1-9CC5-9458-4DD2AEBD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8ABF3-870D-D58C-241C-910A5269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79109-B9D3-BC7C-BB04-EF6B2563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4697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D24E-E43B-5518-ABBE-19A22133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774CF-2E91-99F6-2876-22060C1C8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3E976-53C8-BD7B-6BB6-DEDF39EA2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79805-B229-0172-7FB2-92C3A58B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BB09-AD4C-0EFC-F3E6-AF6CC54F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0A582-A433-CAE0-FB74-7F4AF26B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9256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E6B18-CD37-9346-6845-A51E694A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3C631-1F87-3E44-999D-0B5EC442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047CA-6301-55FB-6AA9-6FC87C435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09CD-734A-4908-B05E-FA4527DA59B4}" type="datetimeFigureOut">
              <a:rPr lang="en-KE" smtClean="0"/>
              <a:t>11/07/2023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51AAE-46E2-C39A-7304-9B5754ABF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D35B-EE61-62F1-37B1-EA46441D2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0855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384F66-32B1-BE6C-213A-937553F18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071C74-8E1F-4A21-1C22-4ABA7171D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562F4F"/>
              </a:gs>
              <a:gs pos="34000">
                <a:srgbClr val="552B46">
                  <a:alpha val="0"/>
                </a:srgbClr>
              </a:gs>
              <a:gs pos="75000">
                <a:srgbClr val="562F4F"/>
              </a:gs>
              <a:gs pos="86000">
                <a:srgbClr val="562F4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8F95-B1B4-636D-BCDC-F481DE8BD4A4}"/>
              </a:ext>
            </a:extLst>
          </p:cNvPr>
          <p:cNvSpPr txBox="1"/>
          <p:nvPr/>
        </p:nvSpPr>
        <p:spPr>
          <a:xfrm>
            <a:off x="3436144" y="-142875"/>
            <a:ext cx="5319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ndara Light" panose="020E0502030303020204" pitchFamily="34" charset="0"/>
              </a:rPr>
              <a:t>INCURSION</a:t>
            </a:r>
            <a:endParaRPr lang="en-KE" sz="8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6B4E9-8DD2-8B9D-B0BA-2152632F389C}"/>
              </a:ext>
            </a:extLst>
          </p:cNvPr>
          <p:cNvSpPr txBox="1"/>
          <p:nvPr/>
        </p:nvSpPr>
        <p:spPr>
          <a:xfrm>
            <a:off x="5420915" y="5334536"/>
            <a:ext cx="6669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ndara Light" panose="020E0502030303020204" pitchFamily="34" charset="0"/>
              </a:rPr>
              <a:t>CHARACTER </a:t>
            </a:r>
            <a:br>
              <a:rPr lang="en-US" sz="4800" b="1" dirty="0">
                <a:solidFill>
                  <a:schemeClr val="bg1"/>
                </a:solidFill>
                <a:latin typeface="Candara Light" panose="020E0502030303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ndara Light" panose="020E0502030303020204" pitchFamily="34" charset="0"/>
              </a:rPr>
              <a:t>UI BRIEF</a:t>
            </a:r>
            <a:endParaRPr lang="en-KE" sz="48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9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161A15-D15A-6B03-AA25-70954EF2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B9D5D2-4EBC-67D2-5AF3-9098F70DB3D5}"/>
              </a:ext>
            </a:extLst>
          </p:cNvPr>
          <p:cNvSpPr/>
          <p:nvPr/>
        </p:nvSpPr>
        <p:spPr>
          <a:xfrm>
            <a:off x="0" y="12383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chemeClr val="tx1"/>
              </a:gs>
              <a:gs pos="44000">
                <a:schemeClr val="tx1">
                  <a:alpha val="41000"/>
                </a:schemeClr>
              </a:gs>
              <a:gs pos="75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AB3DD-7BE3-D410-9501-11D705AB4DCE}"/>
              </a:ext>
            </a:extLst>
          </p:cNvPr>
          <p:cNvSpPr txBox="1"/>
          <p:nvPr/>
        </p:nvSpPr>
        <p:spPr>
          <a:xfrm>
            <a:off x="185737" y="1149667"/>
            <a:ext cx="3538538" cy="49552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PREMISE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It’s a psychological horror where a ‘modern ‘ witchdoctor is attempting to find the source of a series of </a:t>
            </a:r>
            <a:r>
              <a:rPr lang="en-US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possesions</a:t>
            </a:r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.</a:t>
            </a:r>
          </a:p>
          <a:p>
            <a:endParaRPr lang="en-US" sz="2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protagonist enters the mind of the ‘patient’  entering a symbolic dreamscape where she uses her own emotions to destroy the pieces of the creature that is causing the possession, while searching for clues to its origin body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lvl="1"/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E65BC-7F55-0228-D857-2A7DDEAED772}"/>
              </a:ext>
            </a:extLst>
          </p:cNvPr>
          <p:cNvSpPr txBox="1"/>
          <p:nvPr/>
        </p:nvSpPr>
        <p:spPr>
          <a:xfrm>
            <a:off x="3436144" y="-27772"/>
            <a:ext cx="5319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ndara Light" panose="020E0502030303020204" pitchFamily="34" charset="0"/>
              </a:rPr>
              <a:t>INCURSION</a:t>
            </a:r>
            <a:endParaRPr lang="en-KE" sz="8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6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0F80A0-95BE-FA94-61FA-8F66ECC4A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B9D5D2-4EBC-67D2-5AF3-9098F70DB3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253429"/>
              </a:gs>
              <a:gs pos="57000">
                <a:srgbClr val="2C3C2F">
                  <a:alpha val="85000"/>
                </a:srgbClr>
              </a:gs>
              <a:gs pos="76000">
                <a:srgbClr val="202C23">
                  <a:alpha val="91000"/>
                </a:srgbClr>
              </a:gs>
              <a:gs pos="77000">
                <a:srgbClr val="202D24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C98A3-BF97-2373-B5A6-B9EFBBED58F3}"/>
              </a:ext>
            </a:extLst>
          </p:cNvPr>
          <p:cNvSpPr txBox="1"/>
          <p:nvPr/>
        </p:nvSpPr>
        <p:spPr>
          <a:xfrm>
            <a:off x="228600" y="343436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EMOTIONS</a:t>
            </a:r>
            <a:endParaRPr lang="en-KE" sz="3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FA75-DD59-AB8A-58DD-48A2ACB09A77}"/>
              </a:ext>
            </a:extLst>
          </p:cNvPr>
          <p:cNvSpPr txBox="1"/>
          <p:nvPr/>
        </p:nvSpPr>
        <p:spPr>
          <a:xfrm>
            <a:off x="2278327" y="1176304"/>
            <a:ext cx="3276600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There are six emotions  that for the core of the protagonists abilities: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13C44-1471-FCD8-4399-FC9F5C456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6334" y="3416052"/>
            <a:ext cx="1015663" cy="1015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CC300-08D3-9631-1153-FBAE06D3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56184" y="3416052"/>
            <a:ext cx="1015663" cy="1015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EAFE0F-F8D5-D8C8-C518-3488A75E8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34" y="3425741"/>
            <a:ext cx="1015663" cy="101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B94A86-7377-172D-0E62-547814971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84" y="3425741"/>
            <a:ext cx="1015663" cy="1015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9BD48E-3452-37FC-1882-A7FD51055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44" y="3429000"/>
            <a:ext cx="1011558" cy="10124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747BAB-DB99-C4AB-27D2-3C708DA9F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90" y="3430629"/>
            <a:ext cx="1011558" cy="10124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A76E82-E380-4C4D-8C92-7539F6902AA3}"/>
              </a:ext>
            </a:extLst>
          </p:cNvPr>
          <p:cNvSpPr txBox="1"/>
          <p:nvPr/>
        </p:nvSpPr>
        <p:spPr>
          <a:xfrm>
            <a:off x="5821724" y="1185308"/>
            <a:ext cx="4105275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emotions are in three opposing pairs – each member of a pair a counter to the other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570B7E-DC48-373D-41C8-F56C8BDB6676}"/>
              </a:ext>
            </a:extLst>
          </p:cNvPr>
          <p:cNvSpPr txBox="1"/>
          <p:nvPr/>
        </p:nvSpPr>
        <p:spPr>
          <a:xfrm>
            <a:off x="1520591" y="4555464"/>
            <a:ext cx="100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E"/>
            </a:defPPr>
            <a:lvl1pPr algn="ctr">
              <a:defRPr sz="1600" b="1">
                <a:solidFill>
                  <a:schemeClr val="bg1"/>
                </a:solidFill>
                <a:latin typeface="Candara Light" panose="020E0502030303020204" pitchFamily="34" charset="0"/>
              </a:defRPr>
            </a:lvl1pPr>
          </a:lstStyle>
          <a:p>
            <a:r>
              <a:rPr lang="en-US" dirty="0"/>
              <a:t>RAGE</a:t>
            </a:r>
            <a:endParaRPr lang="en-K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4F1A1-D5B7-7FB0-B180-26CE1A632666}"/>
              </a:ext>
            </a:extLst>
          </p:cNvPr>
          <p:cNvSpPr txBox="1"/>
          <p:nvPr/>
        </p:nvSpPr>
        <p:spPr>
          <a:xfrm>
            <a:off x="2611702" y="4556380"/>
            <a:ext cx="130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SERENITY</a:t>
            </a:r>
            <a:endParaRPr lang="en-KE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6B60F-F0C9-8E70-1296-CCE21C1A3832}"/>
              </a:ext>
            </a:extLst>
          </p:cNvPr>
          <p:cNvSpPr txBox="1"/>
          <p:nvPr/>
        </p:nvSpPr>
        <p:spPr>
          <a:xfrm>
            <a:off x="4964985" y="4555464"/>
            <a:ext cx="100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E"/>
            </a:defPPr>
            <a:lvl1pPr algn="ctr">
              <a:defRPr sz="1600" b="1">
                <a:solidFill>
                  <a:schemeClr val="bg1"/>
                </a:solidFill>
                <a:latin typeface="Candara Light" panose="020E0502030303020204" pitchFamily="34" charset="0"/>
              </a:defRPr>
            </a:lvl1pPr>
          </a:lstStyle>
          <a:p>
            <a:r>
              <a:rPr lang="en-US" dirty="0"/>
              <a:t>RESOLVE</a:t>
            </a:r>
            <a:endParaRPr lang="en-K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3AEF77-E6EE-8AF8-F07A-16BF60771468}"/>
              </a:ext>
            </a:extLst>
          </p:cNvPr>
          <p:cNvSpPr txBox="1"/>
          <p:nvPr/>
        </p:nvSpPr>
        <p:spPr>
          <a:xfrm>
            <a:off x="6056096" y="4556380"/>
            <a:ext cx="130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FEAR</a:t>
            </a:r>
            <a:endParaRPr lang="en-KE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D2CA42-9167-F2A0-F28E-BAEFEDA342F9}"/>
              </a:ext>
            </a:extLst>
          </p:cNvPr>
          <p:cNvSpPr txBox="1"/>
          <p:nvPr/>
        </p:nvSpPr>
        <p:spPr>
          <a:xfrm>
            <a:off x="8462506" y="4556380"/>
            <a:ext cx="130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DESIRE</a:t>
            </a:r>
            <a:endParaRPr lang="en-KE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529C8A-254E-F8F6-4C7F-16AB889C0567}"/>
              </a:ext>
            </a:extLst>
          </p:cNvPr>
          <p:cNvSpPr txBox="1"/>
          <p:nvPr/>
        </p:nvSpPr>
        <p:spPr>
          <a:xfrm>
            <a:off x="9665415" y="4556380"/>
            <a:ext cx="130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DISGUST</a:t>
            </a:r>
            <a:endParaRPr lang="en-KE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8779D4-0778-74E4-FE95-A14D364282C2}"/>
              </a:ext>
            </a:extLst>
          </p:cNvPr>
          <p:cNvSpPr txBox="1"/>
          <p:nvPr/>
        </p:nvSpPr>
        <p:spPr>
          <a:xfrm>
            <a:off x="3040974" y="5498901"/>
            <a:ext cx="6253619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emotions will always be represented by the corresponding </a:t>
            </a:r>
            <a:r>
              <a:rPr lang="en-US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colour</a:t>
            </a:r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and the mask  ( above are placeholders)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34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B20CC-8E6D-DAAE-C9FD-341EBDA6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" b="4028"/>
          <a:stretch/>
        </p:blipFill>
        <p:spPr>
          <a:xfrm>
            <a:off x="0" y="190500"/>
            <a:ext cx="12192000" cy="6391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1AFDED-1AC3-73D6-A07C-40D003150EC9}"/>
              </a:ext>
            </a:extLst>
          </p:cNvPr>
          <p:cNvSpPr txBox="1"/>
          <p:nvPr/>
        </p:nvSpPr>
        <p:spPr>
          <a:xfrm>
            <a:off x="358742" y="387352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ndara Light" panose="020E0502030303020204" pitchFamily="34" charset="0"/>
              </a:rPr>
              <a:t>DEMO LEVEL</a:t>
            </a:r>
            <a:endParaRPr lang="en-KE" sz="24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43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17D577E-E565-7453-A906-046006E2CA80}"/>
              </a:ext>
            </a:extLst>
          </p:cNvPr>
          <p:cNvSpPr/>
          <p:nvPr/>
        </p:nvSpPr>
        <p:spPr>
          <a:xfrm>
            <a:off x="7009513" y="703465"/>
            <a:ext cx="16521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98D328-225F-1707-9DE9-68C66875EB42}"/>
              </a:ext>
            </a:extLst>
          </p:cNvPr>
          <p:cNvSpPr/>
          <p:nvPr/>
        </p:nvSpPr>
        <p:spPr>
          <a:xfrm>
            <a:off x="5168544" y="709953"/>
            <a:ext cx="16521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2A258-917B-D229-D950-79DF563D3C6C}"/>
              </a:ext>
            </a:extLst>
          </p:cNvPr>
          <p:cNvSpPr/>
          <p:nvPr/>
        </p:nvSpPr>
        <p:spPr>
          <a:xfrm>
            <a:off x="3352062" y="709953"/>
            <a:ext cx="161716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D395F-AF73-2280-C906-7971D1CB7679}"/>
              </a:ext>
            </a:extLst>
          </p:cNvPr>
          <p:cNvSpPr txBox="1"/>
          <p:nvPr/>
        </p:nvSpPr>
        <p:spPr>
          <a:xfrm>
            <a:off x="5064092" y="254952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ndara Light" panose="020E0502030303020204" pitchFamily="34" charset="0"/>
              </a:rPr>
              <a:t>THE IN GAME UI</a:t>
            </a:r>
            <a:endParaRPr lang="en-KE" sz="2400" b="1" dirty="0">
              <a:latin typeface="Candara Light" panose="020E05020303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45F54-A02F-CB24-6FF4-46A2F627AB5E}"/>
              </a:ext>
            </a:extLst>
          </p:cNvPr>
          <p:cNvSpPr txBox="1"/>
          <p:nvPr/>
        </p:nvSpPr>
        <p:spPr>
          <a:xfrm>
            <a:off x="3274592" y="221566"/>
            <a:ext cx="80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300</a:t>
            </a:r>
            <a:endParaRPr lang="en-K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4CFFB8-C729-7CC8-2CE1-671C2584E490}"/>
              </a:ext>
            </a:extLst>
          </p:cNvPr>
          <p:cNvSpPr/>
          <p:nvPr/>
        </p:nvSpPr>
        <p:spPr>
          <a:xfrm>
            <a:off x="3990974" y="314324"/>
            <a:ext cx="4670685" cy="285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5EB370-D281-A29E-9489-95F4F1D84DFC}"/>
              </a:ext>
            </a:extLst>
          </p:cNvPr>
          <p:cNvGrpSpPr/>
          <p:nvPr/>
        </p:nvGrpSpPr>
        <p:grpSpPr>
          <a:xfrm>
            <a:off x="3409213" y="764967"/>
            <a:ext cx="1617167" cy="369332"/>
            <a:chOff x="3438428" y="877342"/>
            <a:chExt cx="1617167" cy="3693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2F0BEB-9212-5245-BC91-B38209AB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8428" y="904797"/>
              <a:ext cx="314422" cy="3144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67382D-9C9F-9FE7-E40E-0C49A75C8C0E}"/>
                </a:ext>
              </a:extLst>
            </p:cNvPr>
            <p:cNvSpPr txBox="1"/>
            <p:nvPr/>
          </p:nvSpPr>
          <p:spPr>
            <a:xfrm>
              <a:off x="3771900" y="87734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50</a:t>
              </a:r>
              <a:endParaRPr lang="en-KE" dirty="0">
                <a:solidFill>
                  <a:srgbClr val="C00000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C65D76-8588-571B-248F-BD57B0650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38625" y="904797"/>
              <a:ext cx="314422" cy="3144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6139FE-4336-6762-3958-2086F95123B5}"/>
                </a:ext>
              </a:extLst>
            </p:cNvPr>
            <p:cNvSpPr txBox="1"/>
            <p:nvPr/>
          </p:nvSpPr>
          <p:spPr>
            <a:xfrm>
              <a:off x="4617445" y="87734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50</a:t>
              </a:r>
              <a:endParaRPr lang="en-KE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9FB199-0BDA-5333-DCB5-3D308082008E}"/>
              </a:ext>
            </a:extLst>
          </p:cNvPr>
          <p:cNvGrpSpPr/>
          <p:nvPr/>
        </p:nvGrpSpPr>
        <p:grpSpPr>
          <a:xfrm>
            <a:off x="5260619" y="749632"/>
            <a:ext cx="1670761" cy="369698"/>
            <a:chOff x="3442329" y="1383618"/>
            <a:chExt cx="1670761" cy="3696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D7C54B-B1B4-4E82-1644-FB99AF8C9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329" y="1440785"/>
              <a:ext cx="312165" cy="3121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815A90-BE35-03A8-28F6-D48713A2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173" y="1441135"/>
              <a:ext cx="312165" cy="31216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CC3EF9-8EC2-90C5-C520-69A57EAEAA72}"/>
                </a:ext>
              </a:extLst>
            </p:cNvPr>
            <p:cNvSpPr txBox="1"/>
            <p:nvPr/>
          </p:nvSpPr>
          <p:spPr>
            <a:xfrm>
              <a:off x="3779647" y="1383618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50</a:t>
              </a:r>
              <a:endParaRPr lang="en-KE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60625-860D-A494-59FF-E59C8B9CC071}"/>
                </a:ext>
              </a:extLst>
            </p:cNvPr>
            <p:cNvSpPr txBox="1"/>
            <p:nvPr/>
          </p:nvSpPr>
          <p:spPr>
            <a:xfrm>
              <a:off x="4632985" y="1383984"/>
              <a:ext cx="480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50</a:t>
              </a:r>
              <a:endParaRPr lang="en-KE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2314CA-FF9F-E3B5-7889-763FDE2ABD21}"/>
              </a:ext>
            </a:extLst>
          </p:cNvPr>
          <p:cNvGrpSpPr/>
          <p:nvPr/>
        </p:nvGrpSpPr>
        <p:grpSpPr>
          <a:xfrm>
            <a:off x="7066170" y="764967"/>
            <a:ext cx="1629188" cy="369332"/>
            <a:chOff x="3441947" y="1945431"/>
            <a:chExt cx="1629188" cy="3693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F757715-80AF-1B82-25AE-11673856B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127" y="1971013"/>
              <a:ext cx="310903" cy="3111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FA8707-002B-4CA7-6F67-BED3B5E74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947" y="1974516"/>
              <a:ext cx="310903" cy="31116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33D2EF-4CD8-B11D-61BE-571FF5912879}"/>
                </a:ext>
              </a:extLst>
            </p:cNvPr>
            <p:cNvSpPr txBox="1"/>
            <p:nvPr/>
          </p:nvSpPr>
          <p:spPr>
            <a:xfrm>
              <a:off x="3800023" y="1945431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F1170"/>
                  </a:solidFill>
                </a:rPr>
                <a:t>50</a:t>
              </a:r>
              <a:endParaRPr lang="en-KE" dirty="0">
                <a:solidFill>
                  <a:srgbClr val="9F117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75EA26-175B-36A5-4F49-EB16202BE335}"/>
                </a:ext>
              </a:extLst>
            </p:cNvPr>
            <p:cNvSpPr txBox="1"/>
            <p:nvPr/>
          </p:nvSpPr>
          <p:spPr>
            <a:xfrm>
              <a:off x="4632985" y="1945431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50</a:t>
              </a:r>
              <a:endParaRPr lang="en-KE" dirty="0">
                <a:solidFill>
                  <a:srgbClr val="7030A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9C77173-F68A-531E-7AD4-589C64C89924}"/>
              </a:ext>
            </a:extLst>
          </p:cNvPr>
          <p:cNvSpPr txBox="1"/>
          <p:nvPr/>
        </p:nvSpPr>
        <p:spPr>
          <a:xfrm>
            <a:off x="378248" y="5803214"/>
            <a:ext cx="104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5.0</a:t>
            </a:r>
            <a:endParaRPr lang="en-KE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4575AF-AA1D-93CC-BC51-B552157AA4D8}"/>
              </a:ext>
            </a:extLst>
          </p:cNvPr>
          <p:cNvSpPr/>
          <p:nvPr/>
        </p:nvSpPr>
        <p:spPr>
          <a:xfrm>
            <a:off x="1143000" y="5891128"/>
            <a:ext cx="1931219" cy="285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0CDC1DF-7D01-2422-1C5D-C20A88E19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14" y="5730175"/>
            <a:ext cx="564825" cy="5648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327DDD-0678-2A31-AB13-FEEB71388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20" y="5730175"/>
            <a:ext cx="564825" cy="5648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D339C1-11FE-EBDE-9AE4-F5D079CAE7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53" y="5730175"/>
            <a:ext cx="564825" cy="5648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E35F5D-DCE8-54E5-29CF-E36F9F694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21" y="5730175"/>
            <a:ext cx="564825" cy="5648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F897AE-1B33-6FFC-E6BC-10188C488503}"/>
              </a:ext>
            </a:extLst>
          </p:cNvPr>
          <p:cNvSpPr txBox="1"/>
          <p:nvPr/>
        </p:nvSpPr>
        <p:spPr>
          <a:xfrm>
            <a:off x="4555066" y="5352492"/>
            <a:ext cx="339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ndara Light" panose="020E0502030303020204" pitchFamily="34" charset="0"/>
              </a:rPr>
              <a:t>FOCUSED BEAM OF THE RAGING INFERNO</a:t>
            </a:r>
            <a:endParaRPr lang="en-KE" sz="1400" b="1" dirty="0">
              <a:latin typeface="Candara Light" panose="020E0502030303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AAF816-0ABB-5F05-1804-B1647EB27BA5}"/>
              </a:ext>
            </a:extLst>
          </p:cNvPr>
          <p:cNvSpPr txBox="1"/>
          <p:nvPr/>
        </p:nvSpPr>
        <p:spPr>
          <a:xfrm>
            <a:off x="5064092" y="3011208"/>
            <a:ext cx="3276600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These are the 4 ELEMENTS of the main </a:t>
            </a:r>
            <a:r>
              <a:rPr lang="en-US" sz="2000" b="1" dirty="0" err="1">
                <a:latin typeface="Candara Light" panose="020E0502030303020204" pitchFamily="34" charset="0"/>
              </a:rPr>
              <a:t>ui</a:t>
            </a:r>
            <a:r>
              <a:rPr lang="en-US" sz="2000" b="1" dirty="0">
                <a:latin typeface="Candara Light" panose="020E0502030303020204" pitchFamily="34" charset="0"/>
              </a:rPr>
              <a:t> </a:t>
            </a:r>
            <a:endParaRPr lang="en-US" sz="1600" b="1" dirty="0">
              <a:latin typeface="Candara Light" panose="020E0502030303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76EC1-D39B-0897-6BF9-2CACA7AB98F5}"/>
              </a:ext>
            </a:extLst>
          </p:cNvPr>
          <p:cNvSpPr/>
          <p:nvPr/>
        </p:nvSpPr>
        <p:spPr>
          <a:xfrm>
            <a:off x="9286875" y="5730175"/>
            <a:ext cx="704295" cy="69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CAST</a:t>
            </a:r>
            <a:endParaRPr lang="en-KE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E4DB40-2CDB-EC6D-1CEC-A20D63BB2A74}"/>
              </a:ext>
            </a:extLst>
          </p:cNvPr>
          <p:cNvSpPr/>
          <p:nvPr/>
        </p:nvSpPr>
        <p:spPr>
          <a:xfrm>
            <a:off x="10146428" y="5730175"/>
            <a:ext cx="704295" cy="69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SHEILD</a:t>
            </a:r>
            <a:endParaRPr lang="en-KE" sz="14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A8EAA3-A9CF-DA49-5EE2-0CEF1BDBBABC}"/>
              </a:ext>
            </a:extLst>
          </p:cNvPr>
          <p:cNvCxnSpPr/>
          <p:nvPr/>
        </p:nvCxnSpPr>
        <p:spPr>
          <a:xfrm flipV="1">
            <a:off x="5734050" y="1466850"/>
            <a:ext cx="0" cy="100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DE740D-59BC-68F5-E0ED-B9344E9236D5}"/>
              </a:ext>
            </a:extLst>
          </p:cNvPr>
          <p:cNvCxnSpPr>
            <a:cxnSpLocks/>
          </p:cNvCxnSpPr>
          <p:nvPr/>
        </p:nvCxnSpPr>
        <p:spPr>
          <a:xfrm flipH="1">
            <a:off x="1914525" y="3486150"/>
            <a:ext cx="2892780" cy="217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4F9AC7-449D-FF2F-F3D9-ED8FCA7900F5}"/>
              </a:ext>
            </a:extLst>
          </p:cNvPr>
          <p:cNvCxnSpPr>
            <a:cxnSpLocks/>
          </p:cNvCxnSpPr>
          <p:nvPr/>
        </p:nvCxnSpPr>
        <p:spPr>
          <a:xfrm>
            <a:off x="6130195" y="3909763"/>
            <a:ext cx="0" cy="135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D0F503-24FD-099B-A459-467120C31F57}"/>
              </a:ext>
            </a:extLst>
          </p:cNvPr>
          <p:cNvCxnSpPr>
            <a:cxnSpLocks/>
          </p:cNvCxnSpPr>
          <p:nvPr/>
        </p:nvCxnSpPr>
        <p:spPr>
          <a:xfrm>
            <a:off x="8476283" y="3152775"/>
            <a:ext cx="1953037" cy="21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4C9C8C0-4B87-F21A-4463-F17CCA4CDA18}"/>
              </a:ext>
            </a:extLst>
          </p:cNvPr>
          <p:cNvSpPr/>
          <p:nvPr/>
        </p:nvSpPr>
        <p:spPr>
          <a:xfrm>
            <a:off x="11005981" y="5730175"/>
            <a:ext cx="957419" cy="69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INTERACT</a:t>
            </a:r>
            <a:endParaRPr lang="en-KE" sz="1400" dirty="0"/>
          </a:p>
        </p:txBody>
      </p:sp>
    </p:spTree>
    <p:extLst>
      <p:ext uri="{BB962C8B-B14F-4D97-AF65-F5344CB8AC3E}">
        <p14:creationId xmlns:p14="http://schemas.microsoft.com/office/powerpoint/2010/main" val="82176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17D577E-E565-7453-A906-046006E2CA80}"/>
              </a:ext>
            </a:extLst>
          </p:cNvPr>
          <p:cNvSpPr/>
          <p:nvPr/>
        </p:nvSpPr>
        <p:spPr>
          <a:xfrm>
            <a:off x="7009513" y="2846590"/>
            <a:ext cx="16521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98D328-225F-1707-9DE9-68C66875EB42}"/>
              </a:ext>
            </a:extLst>
          </p:cNvPr>
          <p:cNvSpPr/>
          <p:nvPr/>
        </p:nvSpPr>
        <p:spPr>
          <a:xfrm>
            <a:off x="5168544" y="2853078"/>
            <a:ext cx="16521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2A258-917B-D229-D950-79DF563D3C6C}"/>
              </a:ext>
            </a:extLst>
          </p:cNvPr>
          <p:cNvSpPr/>
          <p:nvPr/>
        </p:nvSpPr>
        <p:spPr>
          <a:xfrm>
            <a:off x="3352062" y="2853078"/>
            <a:ext cx="161716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45F54-A02F-CB24-6FF4-46A2F627AB5E}"/>
              </a:ext>
            </a:extLst>
          </p:cNvPr>
          <p:cNvSpPr txBox="1"/>
          <p:nvPr/>
        </p:nvSpPr>
        <p:spPr>
          <a:xfrm>
            <a:off x="3274592" y="2364691"/>
            <a:ext cx="80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300</a:t>
            </a:r>
            <a:endParaRPr lang="en-K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4CFFB8-C729-7CC8-2CE1-671C2584E490}"/>
              </a:ext>
            </a:extLst>
          </p:cNvPr>
          <p:cNvSpPr/>
          <p:nvPr/>
        </p:nvSpPr>
        <p:spPr>
          <a:xfrm>
            <a:off x="3990974" y="2457449"/>
            <a:ext cx="4670685" cy="285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5EB370-D281-A29E-9489-95F4F1D84DFC}"/>
              </a:ext>
            </a:extLst>
          </p:cNvPr>
          <p:cNvGrpSpPr/>
          <p:nvPr/>
        </p:nvGrpSpPr>
        <p:grpSpPr>
          <a:xfrm>
            <a:off x="3409213" y="2908092"/>
            <a:ext cx="1617167" cy="369332"/>
            <a:chOff x="3438428" y="877342"/>
            <a:chExt cx="1617167" cy="3693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2F0BEB-9212-5245-BC91-B38209AB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8428" y="904797"/>
              <a:ext cx="314422" cy="3144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67382D-9C9F-9FE7-E40E-0C49A75C8C0E}"/>
                </a:ext>
              </a:extLst>
            </p:cNvPr>
            <p:cNvSpPr txBox="1"/>
            <p:nvPr/>
          </p:nvSpPr>
          <p:spPr>
            <a:xfrm>
              <a:off x="3771900" y="87734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50</a:t>
              </a:r>
              <a:endParaRPr lang="en-KE" dirty="0">
                <a:solidFill>
                  <a:srgbClr val="C00000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C65D76-8588-571B-248F-BD57B0650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38625" y="904797"/>
              <a:ext cx="314422" cy="3144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6139FE-4336-6762-3958-2086F95123B5}"/>
                </a:ext>
              </a:extLst>
            </p:cNvPr>
            <p:cNvSpPr txBox="1"/>
            <p:nvPr/>
          </p:nvSpPr>
          <p:spPr>
            <a:xfrm>
              <a:off x="4617445" y="87734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50</a:t>
              </a:r>
              <a:endParaRPr lang="en-KE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9FB199-0BDA-5333-DCB5-3D308082008E}"/>
              </a:ext>
            </a:extLst>
          </p:cNvPr>
          <p:cNvGrpSpPr/>
          <p:nvPr/>
        </p:nvGrpSpPr>
        <p:grpSpPr>
          <a:xfrm>
            <a:off x="5260619" y="2892757"/>
            <a:ext cx="1670761" cy="369698"/>
            <a:chOff x="3442329" y="1383618"/>
            <a:chExt cx="1670761" cy="3696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D7C54B-B1B4-4E82-1644-FB99AF8C9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329" y="1440785"/>
              <a:ext cx="312165" cy="3121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815A90-BE35-03A8-28F6-D48713A2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173" y="1441135"/>
              <a:ext cx="312165" cy="31216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CC3EF9-8EC2-90C5-C520-69A57EAEAA72}"/>
                </a:ext>
              </a:extLst>
            </p:cNvPr>
            <p:cNvSpPr txBox="1"/>
            <p:nvPr/>
          </p:nvSpPr>
          <p:spPr>
            <a:xfrm>
              <a:off x="3779647" y="1383618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50</a:t>
              </a:r>
              <a:endParaRPr lang="en-KE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60625-860D-A494-59FF-E59C8B9CC071}"/>
                </a:ext>
              </a:extLst>
            </p:cNvPr>
            <p:cNvSpPr txBox="1"/>
            <p:nvPr/>
          </p:nvSpPr>
          <p:spPr>
            <a:xfrm>
              <a:off x="4632985" y="1383984"/>
              <a:ext cx="480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50</a:t>
              </a:r>
              <a:endParaRPr lang="en-KE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2314CA-FF9F-E3B5-7889-763FDE2ABD21}"/>
              </a:ext>
            </a:extLst>
          </p:cNvPr>
          <p:cNvGrpSpPr/>
          <p:nvPr/>
        </p:nvGrpSpPr>
        <p:grpSpPr>
          <a:xfrm>
            <a:off x="7066170" y="2908092"/>
            <a:ext cx="1629188" cy="369332"/>
            <a:chOff x="3441947" y="1945431"/>
            <a:chExt cx="1629188" cy="3693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F757715-80AF-1B82-25AE-11673856B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127" y="1971013"/>
              <a:ext cx="310903" cy="3111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FA8707-002B-4CA7-6F67-BED3B5E74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947" y="1974516"/>
              <a:ext cx="310903" cy="31116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33D2EF-4CD8-B11D-61BE-571FF5912879}"/>
                </a:ext>
              </a:extLst>
            </p:cNvPr>
            <p:cNvSpPr txBox="1"/>
            <p:nvPr/>
          </p:nvSpPr>
          <p:spPr>
            <a:xfrm>
              <a:off x="3800023" y="1945431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F1170"/>
                  </a:solidFill>
                </a:rPr>
                <a:t>50</a:t>
              </a:r>
              <a:endParaRPr lang="en-KE" dirty="0">
                <a:solidFill>
                  <a:srgbClr val="9F117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75EA26-175B-36A5-4F49-EB16202BE335}"/>
                </a:ext>
              </a:extLst>
            </p:cNvPr>
            <p:cNvSpPr txBox="1"/>
            <p:nvPr/>
          </p:nvSpPr>
          <p:spPr>
            <a:xfrm>
              <a:off x="4632985" y="1945431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50</a:t>
              </a:r>
              <a:endParaRPr lang="en-KE" dirty="0">
                <a:solidFill>
                  <a:srgbClr val="7030A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2D79F66-5FB5-4C6D-7D87-BA6729370B62}"/>
              </a:ext>
            </a:extLst>
          </p:cNvPr>
          <p:cNvSpPr txBox="1"/>
          <p:nvPr/>
        </p:nvSpPr>
        <p:spPr>
          <a:xfrm>
            <a:off x="282542" y="139702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ndara Light" panose="020E0502030303020204" pitchFamily="34" charset="0"/>
              </a:rPr>
              <a:t>THE SANITY BAR</a:t>
            </a:r>
            <a:endParaRPr lang="en-KE" sz="2400" b="1" dirty="0">
              <a:latin typeface="Candara Light" panose="020E0502030303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5AE191-7497-CFCD-ED0D-AA1C46224C53}"/>
              </a:ext>
            </a:extLst>
          </p:cNvPr>
          <p:cNvSpPr txBox="1"/>
          <p:nvPr/>
        </p:nvSpPr>
        <p:spPr>
          <a:xfrm>
            <a:off x="3217545" y="752388"/>
            <a:ext cx="5198934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Total Sanity – Think of it as health. It is the sum total of the values of the six emotions . It has both a number and a bar</a:t>
            </a:r>
            <a:endParaRPr lang="en-US" sz="1600" b="1" dirty="0">
              <a:latin typeface="Candara Light" panose="020E0502030303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120166-C669-AFBE-87CE-9089432C700B}"/>
              </a:ext>
            </a:extLst>
          </p:cNvPr>
          <p:cNvSpPr txBox="1"/>
          <p:nvPr/>
        </p:nvSpPr>
        <p:spPr>
          <a:xfrm>
            <a:off x="3217545" y="4031645"/>
            <a:ext cx="5381339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Emotion Pair -  The pair is always joined together. As ones value goes up the other decreases and vice versa.</a:t>
            </a:r>
            <a:br>
              <a:rPr lang="en-US" sz="2000" b="1" dirty="0">
                <a:latin typeface="Candara Light" panose="020E0502030303020204" pitchFamily="34" charset="0"/>
              </a:rPr>
            </a:br>
            <a:r>
              <a:rPr lang="en-US" sz="2000" b="1" dirty="0">
                <a:latin typeface="Candara Light" panose="020E0502030303020204" pitchFamily="34" charset="0"/>
              </a:rPr>
              <a:t>The max value is 100 but the opposing emotion would be reduced to zero</a:t>
            </a:r>
          </a:p>
          <a:p>
            <a:endParaRPr lang="en-US" sz="2000" b="1" dirty="0">
              <a:latin typeface="Candara Light" panose="020E0502030303020204" pitchFamily="34" charset="0"/>
            </a:endParaRPr>
          </a:p>
          <a:p>
            <a:r>
              <a:rPr lang="en-US" sz="2000" b="1" dirty="0">
                <a:latin typeface="Candara Light" panose="020E0502030303020204" pitchFamily="34" charset="0"/>
              </a:rPr>
              <a:t>They are represented by the mask and the </a:t>
            </a:r>
            <a:r>
              <a:rPr lang="en-US" sz="2000" b="1" dirty="0" err="1">
                <a:latin typeface="Candara Light" panose="020E0502030303020204" pitchFamily="34" charset="0"/>
              </a:rPr>
              <a:t>colour</a:t>
            </a:r>
            <a:endParaRPr lang="en-US" sz="1600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50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2D79F66-5FB5-4C6D-7D87-BA6729370B62}"/>
              </a:ext>
            </a:extLst>
          </p:cNvPr>
          <p:cNvSpPr txBox="1"/>
          <p:nvPr/>
        </p:nvSpPr>
        <p:spPr>
          <a:xfrm>
            <a:off x="0" y="101688"/>
            <a:ext cx="339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ndara Light" panose="020E0502030303020204" pitchFamily="34" charset="0"/>
              </a:rPr>
              <a:t>THE ABILITY CREATOR</a:t>
            </a:r>
            <a:endParaRPr lang="en-KE" sz="2400" b="1" dirty="0">
              <a:latin typeface="Candara Light" panose="020E0502030303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120166-C669-AFBE-87CE-9089432C700B}"/>
              </a:ext>
            </a:extLst>
          </p:cNvPr>
          <p:cNvSpPr txBox="1"/>
          <p:nvPr/>
        </p:nvSpPr>
        <p:spPr>
          <a:xfrm>
            <a:off x="353114" y="563353"/>
            <a:ext cx="5233504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By pressing  - </a:t>
            </a:r>
            <a:r>
              <a:rPr lang="en-US" sz="2000" b="1" dirty="0" err="1">
                <a:latin typeface="Candara Light" panose="020E0502030303020204" pitchFamily="34" charset="0"/>
              </a:rPr>
              <a:t>q,w,e,r,t,y</a:t>
            </a:r>
            <a:r>
              <a:rPr lang="en-US" sz="2000" b="1" dirty="0">
                <a:latin typeface="Candara Light" panose="020E0502030303020204" pitchFamily="34" charset="0"/>
              </a:rPr>
              <a:t> the user can create a custom ability determined by the combination and order of </a:t>
            </a:r>
            <a:r>
              <a:rPr lang="en-US" sz="2000" b="1" dirty="0" err="1">
                <a:latin typeface="Candara Light" panose="020E0502030303020204" pitchFamily="34" charset="0"/>
              </a:rPr>
              <a:t>emorions</a:t>
            </a:r>
            <a:r>
              <a:rPr lang="en-US" sz="2000" b="1" dirty="0">
                <a:latin typeface="Candara Light" panose="020E0502030303020204" pitchFamily="34" charset="0"/>
              </a:rPr>
              <a:t> chosen</a:t>
            </a:r>
            <a:endParaRPr lang="en-US" sz="1600" b="1" dirty="0">
              <a:latin typeface="Candara Light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074EDA-D28F-9BF2-4065-4309FA931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64" y="2472625"/>
            <a:ext cx="564825" cy="564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B95097-CD06-88F7-9A45-F5CC8D969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70" y="2472625"/>
            <a:ext cx="564825" cy="564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C1802F-C288-3D7B-9B77-7C3580A99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03" y="2472625"/>
            <a:ext cx="564825" cy="56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846FF-4B76-7055-CFDF-937583D63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71" y="2472625"/>
            <a:ext cx="564825" cy="564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5AEE0-88C5-030A-B0F6-0ABE6E220A55}"/>
              </a:ext>
            </a:extLst>
          </p:cNvPr>
          <p:cNvSpPr txBox="1"/>
          <p:nvPr/>
        </p:nvSpPr>
        <p:spPr>
          <a:xfrm>
            <a:off x="1367153" y="2062781"/>
            <a:ext cx="339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ndara Light" panose="020E0502030303020204" pitchFamily="34" charset="0"/>
              </a:rPr>
              <a:t>FOCUSED BEAM OF THE RAGING INFERNO</a:t>
            </a:r>
            <a:endParaRPr lang="en-KE" sz="1400" b="1" dirty="0">
              <a:latin typeface="Candara Light" panose="020E0502030303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986F63-FB6E-2ED0-1EC7-FACF8700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772" y="723151"/>
            <a:ext cx="3772426" cy="13717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2307FB-9F29-829A-C58A-D8A4D2765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772" y="2402719"/>
            <a:ext cx="3772426" cy="14194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8385385-56C2-8471-ABE3-E413C42F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299" y="4276636"/>
            <a:ext cx="4877481" cy="127652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61746F-8539-24A7-D46B-7A3C7D5BF7F3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 flipH="1">
            <a:off x="1234641" y="3037450"/>
            <a:ext cx="883936" cy="71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A260E0-4722-F9C0-5E8C-C3DE892983D3}"/>
              </a:ext>
            </a:extLst>
          </p:cNvPr>
          <p:cNvSpPr txBox="1"/>
          <p:nvPr/>
        </p:nvSpPr>
        <p:spPr>
          <a:xfrm>
            <a:off x="731644" y="3755364"/>
            <a:ext cx="100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E"/>
            </a:defPPr>
            <a:lvl1pPr algn="ctr">
              <a:defRPr sz="1600" b="1">
                <a:solidFill>
                  <a:schemeClr val="bg1"/>
                </a:solidFill>
                <a:latin typeface="Candara Light" panose="020E0502030303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DAMAGE</a:t>
            </a:r>
            <a:endParaRPr lang="en-KE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87268-EAC1-6F52-9BD6-6F84C1056980}"/>
              </a:ext>
            </a:extLst>
          </p:cNvPr>
          <p:cNvSpPr txBox="1"/>
          <p:nvPr/>
        </p:nvSpPr>
        <p:spPr>
          <a:xfrm>
            <a:off x="1963872" y="3820551"/>
            <a:ext cx="100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E"/>
            </a:defPPr>
            <a:lvl1pPr algn="ctr">
              <a:defRPr sz="1600" b="1">
                <a:solidFill>
                  <a:schemeClr val="bg1"/>
                </a:solidFill>
                <a:latin typeface="Candara Light" panose="020E0502030303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SHAPE</a:t>
            </a:r>
            <a:endParaRPr lang="en-KE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480A3B-983D-696B-2942-3CFAA47A1689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621574" y="3037450"/>
            <a:ext cx="89109" cy="71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F78720F-20BE-8537-E30C-F69DE3060D5B}"/>
              </a:ext>
            </a:extLst>
          </p:cNvPr>
          <p:cNvSpPr txBox="1"/>
          <p:nvPr/>
        </p:nvSpPr>
        <p:spPr>
          <a:xfrm>
            <a:off x="2894702" y="4224292"/>
            <a:ext cx="10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E"/>
            </a:defPPr>
            <a:lvl1pPr algn="ctr">
              <a:defRPr sz="1600" b="1">
                <a:solidFill>
                  <a:schemeClr val="bg1"/>
                </a:solidFill>
                <a:latin typeface="Candara Light" panose="020E0502030303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SPECIAL EFFECT</a:t>
            </a:r>
            <a:endParaRPr lang="en-KE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09257B-3F19-072F-8545-FB9586878F1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348416" y="3037450"/>
            <a:ext cx="49283" cy="105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681561-8BD6-19B0-8DD4-85D57ADFF118}"/>
              </a:ext>
            </a:extLst>
          </p:cNvPr>
          <p:cNvCxnSpPr>
            <a:cxnSpLocks/>
          </p:cNvCxnSpPr>
          <p:nvPr/>
        </p:nvCxnSpPr>
        <p:spPr>
          <a:xfrm>
            <a:off x="4010790" y="3112430"/>
            <a:ext cx="310671" cy="147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894B94-8F1F-DCDC-674E-020570911038}"/>
              </a:ext>
            </a:extLst>
          </p:cNvPr>
          <p:cNvSpPr txBox="1"/>
          <p:nvPr/>
        </p:nvSpPr>
        <p:spPr>
          <a:xfrm>
            <a:off x="3836389" y="4666030"/>
            <a:ext cx="10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E"/>
            </a:defPPr>
            <a:lvl1pPr algn="ctr">
              <a:defRPr sz="1600" b="1">
                <a:solidFill>
                  <a:schemeClr val="bg1"/>
                </a:solidFill>
                <a:latin typeface="Candara Light" panose="020E0502030303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IMPACT EFFECT</a:t>
            </a:r>
            <a:endParaRPr lang="en-K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2D79F66-5FB5-4C6D-7D87-BA6729370B62}"/>
              </a:ext>
            </a:extLst>
          </p:cNvPr>
          <p:cNvSpPr txBox="1"/>
          <p:nvPr/>
        </p:nvSpPr>
        <p:spPr>
          <a:xfrm>
            <a:off x="650280" y="52166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ndara Light" panose="020E0502030303020204" pitchFamily="34" charset="0"/>
              </a:rPr>
              <a:t>THE TIME BAR</a:t>
            </a:r>
            <a:endParaRPr lang="en-KE" sz="2400" b="1" dirty="0">
              <a:latin typeface="Candara Light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F46CF-7E31-1F5D-633D-F646BEF9B387}"/>
              </a:ext>
            </a:extLst>
          </p:cNvPr>
          <p:cNvSpPr txBox="1"/>
          <p:nvPr/>
        </p:nvSpPr>
        <p:spPr>
          <a:xfrm>
            <a:off x="426617" y="1231216"/>
            <a:ext cx="104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5.0</a:t>
            </a:r>
            <a:endParaRPr lang="en-KE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B6BF0E-2E06-D4CD-9D89-DFF9DD8588D8}"/>
              </a:ext>
            </a:extLst>
          </p:cNvPr>
          <p:cNvSpPr/>
          <p:nvPr/>
        </p:nvSpPr>
        <p:spPr>
          <a:xfrm>
            <a:off x="1081261" y="1319128"/>
            <a:ext cx="1931219" cy="285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14727-5DB6-DEF7-8FFA-8E9469745DCC}"/>
              </a:ext>
            </a:extLst>
          </p:cNvPr>
          <p:cNvSpPr txBox="1"/>
          <p:nvPr/>
        </p:nvSpPr>
        <p:spPr>
          <a:xfrm>
            <a:off x="426617" y="1814896"/>
            <a:ext cx="3107158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It’s a turn based game. During the players turn  this bar tells them how many actions they have left</a:t>
            </a:r>
          </a:p>
          <a:p>
            <a:endParaRPr lang="en-US" sz="2000" b="1" dirty="0">
              <a:latin typeface="Candara Light" panose="020E0502030303020204" pitchFamily="34" charset="0"/>
            </a:endParaRPr>
          </a:p>
          <a:p>
            <a:r>
              <a:rPr lang="en-US" sz="2000" b="1" dirty="0">
                <a:latin typeface="Candara Light" panose="020E0502030303020204" pitchFamily="34" charset="0"/>
              </a:rPr>
              <a:t>Each action has a  time cost and is deducted from the total of 5 once planned out </a:t>
            </a:r>
            <a:endParaRPr lang="en-US" sz="1600" b="1" dirty="0">
              <a:latin typeface="Candara Light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C7723-777E-96E0-004A-3C74239ECC57}"/>
              </a:ext>
            </a:extLst>
          </p:cNvPr>
          <p:cNvSpPr/>
          <p:nvPr/>
        </p:nvSpPr>
        <p:spPr>
          <a:xfrm>
            <a:off x="7258050" y="1343281"/>
            <a:ext cx="704295" cy="69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CAST</a:t>
            </a:r>
            <a:endParaRPr lang="en-KE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4E7AA-BD53-A911-640E-A63D69689364}"/>
              </a:ext>
            </a:extLst>
          </p:cNvPr>
          <p:cNvSpPr/>
          <p:nvPr/>
        </p:nvSpPr>
        <p:spPr>
          <a:xfrm>
            <a:off x="8117603" y="1343281"/>
            <a:ext cx="704295" cy="69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SHEILD</a:t>
            </a:r>
            <a:endParaRPr lang="en-KE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DE6A26-9DCC-82AE-BA4C-62687A29B171}"/>
              </a:ext>
            </a:extLst>
          </p:cNvPr>
          <p:cNvSpPr/>
          <p:nvPr/>
        </p:nvSpPr>
        <p:spPr>
          <a:xfrm>
            <a:off x="8977156" y="1343281"/>
            <a:ext cx="957419" cy="69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INTERACT</a:t>
            </a:r>
            <a:endParaRPr lang="en-KE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01F2B3-AF6E-0A91-340D-A44E14589FAE}"/>
              </a:ext>
            </a:extLst>
          </p:cNvPr>
          <p:cNvSpPr txBox="1"/>
          <p:nvPr/>
        </p:nvSpPr>
        <p:spPr>
          <a:xfrm>
            <a:off x="7288650" y="44472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ndara Light" panose="020E0502030303020204" pitchFamily="34" charset="0"/>
              </a:rPr>
              <a:t>ACTIONS</a:t>
            </a:r>
            <a:endParaRPr lang="en-KE" sz="2400" b="1" dirty="0">
              <a:latin typeface="Candara Light" panose="020E05020303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44BEE7-2B0A-DB5F-1B49-72FFA229DDD5}"/>
              </a:ext>
            </a:extLst>
          </p:cNvPr>
          <p:cNvSpPr txBox="1"/>
          <p:nvPr/>
        </p:nvSpPr>
        <p:spPr>
          <a:xfrm>
            <a:off x="7181850" y="2200027"/>
            <a:ext cx="310715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The key actions a player can take during their turn</a:t>
            </a:r>
            <a:endParaRPr lang="en-US" sz="1600" b="1" dirty="0">
              <a:latin typeface="Candara Light" panose="020E05020303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F35807-4618-448A-C31F-AA270F37B2AE}"/>
              </a:ext>
            </a:extLst>
          </p:cNvPr>
          <p:cNvSpPr txBox="1"/>
          <p:nvPr/>
        </p:nvSpPr>
        <p:spPr>
          <a:xfrm>
            <a:off x="7181850" y="3133477"/>
            <a:ext cx="310715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They are grayed out during the enemies turn</a:t>
            </a:r>
            <a:endParaRPr lang="en-US" sz="1600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40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2D79F66-5FB5-4C6D-7D87-BA6729370B62}"/>
              </a:ext>
            </a:extLst>
          </p:cNvPr>
          <p:cNvSpPr txBox="1"/>
          <p:nvPr/>
        </p:nvSpPr>
        <p:spPr>
          <a:xfrm>
            <a:off x="650280" y="521666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ndara Light" panose="020E0502030303020204" pitchFamily="34" charset="0"/>
              </a:rPr>
              <a:t>THE BRIEF</a:t>
            </a:r>
            <a:endParaRPr lang="en-KE" sz="3600" b="1" dirty="0">
              <a:latin typeface="Candara Light" panose="020E05020303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447F6-520F-65E5-8C6C-DD91390A72B4}"/>
              </a:ext>
            </a:extLst>
          </p:cNvPr>
          <p:cNvSpPr txBox="1"/>
          <p:nvPr/>
        </p:nvSpPr>
        <p:spPr>
          <a:xfrm>
            <a:off x="650280" y="1167997"/>
            <a:ext cx="7884120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Candara Light" panose="020E0502030303020204" pitchFamily="34" charset="0"/>
              </a:rPr>
              <a:t>Menu Screen art – You can use the ref I shared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Candara Light" panose="020E0502030303020204" pitchFamily="34" charset="0"/>
              </a:rPr>
              <a:t>Main Font – Something spooky but feels tribal / African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Candara Light" panose="020E0502030303020204" pitchFamily="34" charset="0"/>
              </a:rPr>
              <a:t>New design for the masks that represent the emotions (</a:t>
            </a:r>
            <a:r>
              <a:rPr lang="en-US" sz="2000" b="1" dirty="0" err="1">
                <a:latin typeface="Candara Light" panose="020E0502030303020204" pitchFamily="34" charset="0"/>
              </a:rPr>
              <a:t>png</a:t>
            </a:r>
            <a:r>
              <a:rPr lang="en-US" sz="2000" b="1" dirty="0">
                <a:latin typeface="Candara Light" panose="020E050203030302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Candara Light" panose="020E0502030303020204" pitchFamily="34" charset="0"/>
              </a:rPr>
              <a:t>Rework the UI elements 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ndara Light" panose="020E0502030303020204" pitchFamily="34" charset="0"/>
              </a:rPr>
              <a:t>Keep the structure of the Sanity Bar as the relationship  between the total and the emotion pairs needs to be maintained.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ndara Light" panose="020E0502030303020204" pitchFamily="34" charset="0"/>
              </a:rPr>
              <a:t>The cast bar needs to maintain the link to the description and the 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ndara Light" panose="020E0502030303020204" pitchFamily="34" charset="0"/>
              </a:rPr>
              <a:t>A cool texture  / feel for the loading bar.  -  The bar is masked and the mask increases / decreases as the value changes</a:t>
            </a:r>
          </a:p>
        </p:txBody>
      </p:sp>
    </p:spTree>
    <p:extLst>
      <p:ext uri="{BB962C8B-B14F-4D97-AF65-F5344CB8AC3E}">
        <p14:creationId xmlns:p14="http://schemas.microsoft.com/office/powerpoint/2010/main" val="2040037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454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Candara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bharat.tavares@tandem.network</dc:creator>
  <cp:lastModifiedBy>bharat.tavares@tandem.network</cp:lastModifiedBy>
  <cp:revision>5</cp:revision>
  <dcterms:created xsi:type="dcterms:W3CDTF">2023-05-11T19:07:29Z</dcterms:created>
  <dcterms:modified xsi:type="dcterms:W3CDTF">2023-07-11T18:59:29Z</dcterms:modified>
</cp:coreProperties>
</file>